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 id="2147483684" r:id="rId2"/>
    <p:sldMasterId id="2147483708" r:id="rId3"/>
  </p:sldMasterIdLst>
  <p:sldIdLst>
    <p:sldId id="290" r:id="rId4"/>
    <p:sldId id="298" r:id="rId5"/>
    <p:sldId id="258" r:id="rId6"/>
    <p:sldId id="305" r:id="rId7"/>
    <p:sldId id="301" r:id="rId8"/>
    <p:sldId id="302" r:id="rId9"/>
    <p:sldId id="299" r:id="rId10"/>
    <p:sldId id="300" r:id="rId11"/>
    <p:sldId id="306" r:id="rId12"/>
    <p:sldId id="307" r:id="rId13"/>
    <p:sldId id="303" r:id="rId14"/>
  </p:sldIdLst>
  <p:sldSz cx="12192000" cy="6858000"/>
  <p:notesSz cx="6858000" cy="9144000"/>
  <p:embeddedFontLst>
    <p:embeddedFont>
      <p:font typeface="AR BERKLEY" panose="020B0604020202020204" charset="0"/>
      <p:regular r:id="rId15"/>
    </p:embeddedFont>
    <p:embeddedFont>
      <p:font typeface="Arial Narrow" panose="020B0606020202030204" pitchFamily="34" charset="0"/>
      <p:regular r:id="rId16"/>
      <p:bold r:id="rId17"/>
      <p:italic r:id="rId18"/>
      <p:boldItalic r:id="rId19"/>
    </p:embeddedFont>
    <p:embeddedFont>
      <p:font typeface="Calibri" panose="020F0502020204030204" pitchFamily="34" charset="0"/>
      <p:regular r:id="rId20"/>
      <p:bold r:id="rId21"/>
      <p:italic r:id="rId22"/>
      <p:boldItalic r:id="rId23"/>
    </p:embeddedFont>
    <p:embeddedFont>
      <p:font typeface="Calibri Light" panose="020F0302020204030204" pitchFamily="34" charset="0"/>
      <p:regular r:id="rId24"/>
      <p:italic r:id="rId2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106" d="100"/>
          <a:sy n="106" d="100"/>
        </p:scale>
        <p:origin x="792"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4.fntdata"/><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font" Target="fonts/font7.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10.fntdata"/><Relationship Id="rId5" Type="http://schemas.openxmlformats.org/officeDocument/2006/relationships/slide" Target="slides/slide2.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font" Target="fonts/font5.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8.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330093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5397612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19514A9-84D4-4FB1-908B-04E68570963E}"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4630271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9514A9-84D4-4FB1-908B-04E68570963E}" type="datetimeFigureOut">
              <a:rPr lang="en-US" smtClean="0"/>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9804916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9514A9-84D4-4FB1-908B-04E68570963E}" type="datetimeFigureOut">
              <a:rPr lang="en-US" smtClean="0"/>
              <a:t>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2286286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9514A9-84D4-4FB1-908B-04E68570963E}" type="datetimeFigureOut">
              <a:rPr lang="en-US" smtClean="0"/>
              <a:t>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8381316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9514A9-84D4-4FB1-908B-04E68570963E}" type="datetimeFigureOut">
              <a:rPr lang="en-US" smtClean="0"/>
              <a:t>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9015635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35981412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41152814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4787802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5034883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4738496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3565835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19514A9-84D4-4FB1-908B-04E68570963E}"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5227101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9514A9-84D4-4FB1-908B-04E68570963E}" type="datetimeFigureOut">
              <a:rPr lang="en-US" smtClean="0"/>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33098331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9514A9-84D4-4FB1-908B-04E68570963E}" type="datetimeFigureOut">
              <a:rPr lang="en-US" smtClean="0"/>
              <a:t>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7776284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9514A9-84D4-4FB1-908B-04E68570963E}" type="datetimeFigureOut">
              <a:rPr lang="en-US" smtClean="0"/>
              <a:t>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35439242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9514A9-84D4-4FB1-908B-04E68570963E}" type="datetimeFigureOut">
              <a:rPr lang="en-US" smtClean="0"/>
              <a:t>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34859544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3612808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2281581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4476688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30934012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40879607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7572443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9514A9-84D4-4FB1-908B-04E68570963E}"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8878642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9514A9-84D4-4FB1-908B-04E68570963E}" type="datetimeFigureOut">
              <a:rPr lang="en-US" smtClean="0"/>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1291277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9514A9-84D4-4FB1-908B-04E68570963E}" type="datetimeFigureOut">
              <a:rPr lang="en-US" smtClean="0"/>
              <a:t>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61882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9514A9-84D4-4FB1-908B-04E68570963E}" type="datetimeFigureOut">
              <a:rPr lang="en-US" smtClean="0"/>
              <a:t>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33527989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9514A9-84D4-4FB1-908B-04E68570963E}" type="datetimeFigureOut">
              <a:rPr lang="en-US" smtClean="0"/>
              <a:t>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4112478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2566946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9514A9-84D4-4FB1-908B-04E68570963E}" type="datetimeFigureOut">
              <a:rPr lang="en-US" smtClean="0"/>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2092285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5355285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14A9-84D4-4FB1-908B-04E68570963E}"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80349-6B7F-4D7B-BB3A-EFF64FF1A17D}" type="slidenum">
              <a:rPr lang="en-US" smtClean="0"/>
              <a:t>‹#›</a:t>
            </a:fld>
            <a:endParaRPr lang="en-US"/>
          </a:p>
        </p:txBody>
      </p:sp>
    </p:spTree>
    <p:extLst>
      <p:ext uri="{BB962C8B-B14F-4D97-AF65-F5344CB8AC3E}">
        <p14:creationId xmlns:p14="http://schemas.microsoft.com/office/powerpoint/2010/main" val="17101196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9514A9-84D4-4FB1-908B-04E68570963E}" type="datetimeFigureOut">
              <a:rPr lang="en-US" smtClean="0"/>
              <a:t>12/2/2022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980349-6B7F-4D7B-BB3A-EFF64FF1A17D}" type="slidenum">
              <a:rPr lang="en-US" smtClean="0"/>
              <a:t>‹#›</a:t>
            </a:fld>
            <a:endParaRPr lang="en-US"/>
          </a:p>
        </p:txBody>
      </p:sp>
      <p:pic>
        <p:nvPicPr>
          <p:cNvPr id="1026" name="Picture 2" descr="Image result for mountain in galilee">
            <a:extLst>
              <a:ext uri="{FF2B5EF4-FFF2-40B4-BE49-F238E27FC236}">
                <a16:creationId xmlns:a16="http://schemas.microsoft.com/office/drawing/2014/main" id="{6416086E-1E13-4587-A2D1-526A8B525A52}"/>
              </a:ext>
            </a:extLst>
          </p:cNvPr>
          <p:cNvPicPr>
            <a:picLocks noChangeAspect="1" noChangeArrowheads="1"/>
          </p:cNvPicPr>
          <p:nvPr userDrawn="1"/>
        </p:nvPicPr>
        <p:blipFill rotWithShape="1">
          <a:blip r:embed="rId13">
            <a:lum bright="70000" contrast="-70000"/>
            <a:extLst>
              <a:ext uri="{28A0092B-C50C-407E-A947-70E740481C1C}">
                <a14:useLocalDpi xmlns:a14="http://schemas.microsoft.com/office/drawing/2010/main" val="0"/>
              </a:ext>
            </a:extLst>
          </a:blip>
          <a:srcRect l="6013" r="6013"/>
          <a:stretch/>
        </p:blipFill>
        <p:spPr bwMode="auto">
          <a:xfrm>
            <a:off x="0" y="0"/>
            <a:ext cx="12192000" cy="6916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77937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9514A9-84D4-4FB1-908B-04E68570963E}" type="datetimeFigureOut">
              <a:rPr lang="en-US" smtClean="0"/>
              <a:t>12/2/2022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980349-6B7F-4D7B-BB3A-EFF64FF1A17D}" type="slidenum">
              <a:rPr lang="en-US" smtClean="0"/>
              <a:t>‹#›</a:t>
            </a:fld>
            <a:endParaRPr lang="en-US"/>
          </a:p>
        </p:txBody>
      </p:sp>
      <p:cxnSp>
        <p:nvCxnSpPr>
          <p:cNvPr id="8" name="Straight Arrow Connector 7">
            <a:extLst>
              <a:ext uri="{FF2B5EF4-FFF2-40B4-BE49-F238E27FC236}">
                <a16:creationId xmlns:a16="http://schemas.microsoft.com/office/drawing/2014/main" id="{083A7523-CFB5-4E5A-9F7B-9A4163E0AD11}"/>
              </a:ext>
            </a:extLst>
          </p:cNvPr>
          <p:cNvCxnSpPr/>
          <p:nvPr userDrawn="1"/>
        </p:nvCxnSpPr>
        <p:spPr>
          <a:xfrm>
            <a:off x="838200" y="365127"/>
            <a:ext cx="0" cy="5811837"/>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6BD1D23F-B745-47A7-BE74-8AED7AA2357F}"/>
              </a:ext>
            </a:extLst>
          </p:cNvPr>
          <p:cNvCxnSpPr/>
          <p:nvPr userDrawn="1"/>
        </p:nvCxnSpPr>
        <p:spPr>
          <a:xfrm>
            <a:off x="838199" y="365126"/>
            <a:ext cx="10672099" cy="0"/>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1026" name="Picture 2" descr="Image result for mountain in galilee">
            <a:extLst>
              <a:ext uri="{FF2B5EF4-FFF2-40B4-BE49-F238E27FC236}">
                <a16:creationId xmlns:a16="http://schemas.microsoft.com/office/drawing/2014/main" id="{6416086E-1E13-4587-A2D1-526A8B525A52}"/>
              </a:ext>
            </a:extLst>
          </p:cNvPr>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6013" r="6013"/>
          <a:stretch/>
        </p:blipFill>
        <p:spPr bwMode="auto">
          <a:xfrm>
            <a:off x="838198" y="353044"/>
            <a:ext cx="2308125" cy="1309426"/>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52341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9514A9-84D4-4FB1-908B-04E68570963E}" type="datetimeFigureOut">
              <a:rPr lang="en-US" smtClean="0"/>
              <a:t>12/2/2022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980349-6B7F-4D7B-BB3A-EFF64FF1A17D}" type="slidenum">
              <a:rPr lang="en-US" smtClean="0"/>
              <a:t>‹#›</a:t>
            </a:fld>
            <a:endParaRPr lang="en-US"/>
          </a:p>
        </p:txBody>
      </p:sp>
      <p:cxnSp>
        <p:nvCxnSpPr>
          <p:cNvPr id="7" name="Straight Arrow Connector 6">
            <a:extLst>
              <a:ext uri="{FF2B5EF4-FFF2-40B4-BE49-F238E27FC236}">
                <a16:creationId xmlns:a16="http://schemas.microsoft.com/office/drawing/2014/main" id="{8F99A1E0-D0EC-3EFF-64B1-FD81CA9A0508}"/>
              </a:ext>
            </a:extLst>
          </p:cNvPr>
          <p:cNvCxnSpPr/>
          <p:nvPr userDrawn="1"/>
        </p:nvCxnSpPr>
        <p:spPr>
          <a:xfrm>
            <a:off x="838200" y="365127"/>
            <a:ext cx="0" cy="5811837"/>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AE1DB9B2-4DC5-57FD-2F89-E2E4CAA5FA8B}"/>
              </a:ext>
            </a:extLst>
          </p:cNvPr>
          <p:cNvCxnSpPr/>
          <p:nvPr userDrawn="1"/>
        </p:nvCxnSpPr>
        <p:spPr>
          <a:xfrm>
            <a:off x="838199" y="365126"/>
            <a:ext cx="10672099" cy="0"/>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2" descr="Image result for mountain in galilee">
            <a:extLst>
              <a:ext uri="{FF2B5EF4-FFF2-40B4-BE49-F238E27FC236}">
                <a16:creationId xmlns:a16="http://schemas.microsoft.com/office/drawing/2014/main" id="{93AD3915-3C12-2FE5-DDB7-A88D07581CE5}"/>
              </a:ext>
            </a:extLst>
          </p:cNvPr>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6013" r="6013"/>
          <a:stretch/>
        </p:blipFill>
        <p:spPr bwMode="auto">
          <a:xfrm>
            <a:off x="838198" y="353044"/>
            <a:ext cx="2308125" cy="1309426"/>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476238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jpg"/><Relationship Id="rId1" Type="http://schemas.openxmlformats.org/officeDocument/2006/relationships/slideLayout" Target="../slideLayouts/slideLayout29.xml"/><Relationship Id="rId5" Type="http://schemas.openxmlformats.org/officeDocument/2006/relationships/image" Target="../media/image9.jpg"/><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25865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A99CBDC-EC98-50C2-B186-BFED1DE0122C}"/>
              </a:ext>
            </a:extLst>
          </p:cNvPr>
          <p:cNvSpPr/>
          <p:nvPr/>
        </p:nvSpPr>
        <p:spPr>
          <a:xfrm>
            <a:off x="680200" y="168603"/>
            <a:ext cx="6083928" cy="6186309"/>
          </a:xfrm>
          <a:prstGeom prst="rect">
            <a:avLst/>
          </a:prstGeom>
          <a:noFill/>
        </p:spPr>
        <p:txBody>
          <a:bodyPr wrap="square" lIns="91440" tIns="45720" rIns="91440" bIns="45720">
            <a:spAutoFit/>
          </a:bodyPr>
          <a:lstStyle/>
          <a:p>
            <a:pPr algn="ctr"/>
            <a:r>
              <a:rPr lang="en-US" sz="6600" dirty="0">
                <a:ln w="0"/>
                <a:solidFill>
                  <a:schemeClr val="bg1"/>
                </a:solidFill>
                <a:effectLst>
                  <a:reflection blurRad="6350" stA="53000" endA="300" endPos="35500" dir="5400000" sy="-90000" algn="bl" rotWithShape="0"/>
                </a:effectLst>
                <a:latin typeface="AR BERKLEY" panose="02000000000000000000" pitchFamily="2" charset="0"/>
              </a:rPr>
              <a:t>Sermon on the Mount</a:t>
            </a:r>
          </a:p>
          <a:p>
            <a:pPr algn="ctr"/>
            <a:r>
              <a:rPr lang="en-US" sz="6600" dirty="0">
                <a:ln w="0"/>
                <a:solidFill>
                  <a:schemeClr val="bg1"/>
                </a:solidFill>
                <a:effectLst>
                  <a:reflection blurRad="6350" stA="53000" endA="300" endPos="35500" dir="5400000" sy="-90000" algn="bl" rotWithShape="0"/>
                </a:effectLst>
                <a:latin typeface="AR BERKLEY" panose="02000000000000000000" pitchFamily="2" charset="0"/>
              </a:rPr>
              <a:t>Matthew 5-7</a:t>
            </a:r>
          </a:p>
          <a:p>
            <a:pPr algn="ctr"/>
            <a:r>
              <a:rPr lang="en-US" sz="6600" dirty="0">
                <a:ln w="0"/>
                <a:solidFill>
                  <a:schemeClr val="bg1"/>
                </a:solidFill>
                <a:effectLst>
                  <a:reflection blurRad="6350" stA="53000" endA="300" endPos="35500" dir="5400000" sy="-90000" algn="bl" rotWithShape="0"/>
                </a:effectLst>
                <a:latin typeface="AR BERKLEY" panose="02000000000000000000" pitchFamily="2" charset="0"/>
              </a:rPr>
              <a:t>“The Lamp Of The Body”</a:t>
            </a:r>
          </a:p>
          <a:p>
            <a:pPr algn="ctr"/>
            <a:r>
              <a:rPr lang="en-US" sz="6600" dirty="0">
                <a:ln w="0"/>
                <a:solidFill>
                  <a:schemeClr val="bg1"/>
                </a:solidFill>
                <a:effectLst>
                  <a:reflection blurRad="6350" stA="53000" endA="300" endPos="35500" dir="5400000" sy="-90000" algn="bl" rotWithShape="0"/>
                </a:effectLst>
                <a:latin typeface="AR BERKLEY" panose="02000000000000000000" pitchFamily="2" charset="0"/>
              </a:rPr>
              <a:t>Matthew 6:22,23</a:t>
            </a:r>
          </a:p>
        </p:txBody>
      </p:sp>
      <p:pic>
        <p:nvPicPr>
          <p:cNvPr id="2" name="Picture 1">
            <a:extLst>
              <a:ext uri="{FF2B5EF4-FFF2-40B4-BE49-F238E27FC236}">
                <a16:creationId xmlns:a16="http://schemas.microsoft.com/office/drawing/2014/main" id="{E3851314-2135-84D2-3B66-C9D7999DE654}"/>
              </a:ext>
            </a:extLst>
          </p:cNvPr>
          <p:cNvPicPr>
            <a:picLocks noChangeAspect="1"/>
          </p:cNvPicPr>
          <p:nvPr/>
        </p:nvPicPr>
        <p:blipFill rotWithShape="1">
          <a:blip r:embed="rId2"/>
          <a:srcRect l="31638"/>
          <a:stretch/>
        </p:blipFill>
        <p:spPr>
          <a:xfrm>
            <a:off x="6764128" y="1116830"/>
            <a:ext cx="5156565" cy="4624340"/>
          </a:xfrm>
          <a:prstGeom prst="rect">
            <a:avLst/>
          </a:prstGeom>
        </p:spPr>
      </p:pic>
    </p:spTree>
    <p:extLst>
      <p:ext uri="{BB962C8B-B14F-4D97-AF65-F5344CB8AC3E}">
        <p14:creationId xmlns:p14="http://schemas.microsoft.com/office/powerpoint/2010/main" val="899234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852064" y="807157"/>
            <a:ext cx="6745111" cy="769441"/>
          </a:xfrm>
          <a:prstGeom prst="rect">
            <a:avLst/>
          </a:prstGeom>
          <a:noFill/>
          <a:effectLst>
            <a:outerShdw blurRad="50800" dist="12700" dir="5400000" algn="ctr" rotWithShape="0">
              <a:schemeClr val="bg1"/>
            </a:outerShdw>
          </a:effectLst>
        </p:spPr>
        <p:txBody>
          <a:bodyPr wrap="square" rtlCol="0">
            <a:spAutoFit/>
          </a:bodyPr>
          <a:lstStyle/>
          <a:p>
            <a:pPr algn="ctr"/>
            <a:r>
              <a:rPr lang="en-US" sz="4400" u="sng" dirty="0">
                <a:latin typeface="Arial Narrow" panose="020B0606020202030204" pitchFamily="34" charset="0"/>
                <a:cs typeface="Aldhabi" panose="020B0604020202020204" pitchFamily="2" charset="-78"/>
              </a:rPr>
              <a:t>Direction In Life Is So Important</a:t>
            </a:r>
          </a:p>
        </p:txBody>
      </p:sp>
      <p:sp>
        <p:nvSpPr>
          <p:cNvPr id="4" name="TextBox 3">
            <a:extLst>
              <a:ext uri="{FF2B5EF4-FFF2-40B4-BE49-F238E27FC236}">
                <a16:creationId xmlns:a16="http://schemas.microsoft.com/office/drawing/2014/main" id="{0043D4B6-B7BA-428F-849B-229CC3FC7333}"/>
              </a:ext>
            </a:extLst>
          </p:cNvPr>
          <p:cNvSpPr txBox="1"/>
          <p:nvPr/>
        </p:nvSpPr>
        <p:spPr>
          <a:xfrm>
            <a:off x="1267484" y="1641163"/>
            <a:ext cx="10257577" cy="4647426"/>
          </a:xfrm>
          <a:prstGeom prst="rect">
            <a:avLst/>
          </a:prstGeom>
          <a:noFill/>
        </p:spPr>
        <p:txBody>
          <a:bodyPr wrap="square" rtlCol="0">
            <a:spAutoFit/>
          </a:bodyPr>
          <a:lstStyle/>
          <a:p>
            <a:r>
              <a:rPr lang="en-US" sz="4000" b="1" dirty="0"/>
              <a:t>Matthew 6:19-21</a:t>
            </a:r>
          </a:p>
          <a:p>
            <a:r>
              <a:rPr lang="en-US" sz="4000" b="1" dirty="0"/>
              <a:t>	</a:t>
            </a:r>
            <a:r>
              <a:rPr lang="en-US" sz="3600" dirty="0"/>
              <a:t>“Do not lay up for yourselves treasures on earth…”</a:t>
            </a:r>
          </a:p>
          <a:p>
            <a:r>
              <a:rPr lang="en-US" sz="3600" b="1" dirty="0"/>
              <a:t>	</a:t>
            </a:r>
            <a:r>
              <a:rPr lang="en-US" sz="3600" dirty="0"/>
              <a:t>“lay up for yourselves treasures in heaven…”</a:t>
            </a:r>
          </a:p>
          <a:p>
            <a:pPr lvl="1"/>
            <a:r>
              <a:rPr lang="en-US" sz="3600" dirty="0"/>
              <a:t>V. 24 “No one can serve two masters; for either he will hate the one and love the other, or else he will be loyal to the one and despise the other. You cannot serve God and mammon."</a:t>
            </a:r>
          </a:p>
          <a:p>
            <a:pPr lvl="1"/>
            <a:r>
              <a:rPr lang="en-US" sz="3600" dirty="0"/>
              <a:t>The Direction or Affection of the Heart</a:t>
            </a:r>
          </a:p>
        </p:txBody>
      </p:sp>
    </p:spTree>
    <p:extLst>
      <p:ext uri="{BB962C8B-B14F-4D97-AF65-F5344CB8AC3E}">
        <p14:creationId xmlns:p14="http://schemas.microsoft.com/office/powerpoint/2010/main" val="364629928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5EFDC2C3-DA0A-0733-364B-45BC3D46E87D}"/>
              </a:ext>
            </a:extLst>
          </p:cNvPr>
          <p:cNvPicPr>
            <a:picLocks noChangeAspect="1"/>
          </p:cNvPicPr>
          <p:nvPr/>
        </p:nvPicPr>
        <p:blipFill rotWithShape="1">
          <a:blip r:embed="rId2">
            <a:extLst>
              <a:ext uri="{28A0092B-C50C-407E-A947-70E740481C1C}">
                <a14:useLocalDpi xmlns:a14="http://schemas.microsoft.com/office/drawing/2010/main" val="0"/>
              </a:ext>
            </a:extLst>
          </a:blip>
          <a:srcRect l="14590" t="21490" r="14591" b="10601"/>
          <a:stretch/>
        </p:blipFill>
        <p:spPr>
          <a:xfrm>
            <a:off x="2263367" y="1692998"/>
            <a:ext cx="7822194" cy="4291343"/>
          </a:xfrm>
          <a:prstGeom prst="rect">
            <a:avLst/>
          </a:prstGeom>
        </p:spPr>
      </p:pic>
      <p:sp>
        <p:nvSpPr>
          <p:cNvPr id="4" name="TextBox 3">
            <a:extLst>
              <a:ext uri="{FF2B5EF4-FFF2-40B4-BE49-F238E27FC236}">
                <a16:creationId xmlns:a16="http://schemas.microsoft.com/office/drawing/2014/main" id="{771B057B-3DC2-103D-F536-8A8C3EE16EAB}"/>
              </a:ext>
            </a:extLst>
          </p:cNvPr>
          <p:cNvSpPr txBox="1"/>
          <p:nvPr/>
        </p:nvSpPr>
        <p:spPr>
          <a:xfrm>
            <a:off x="3028384" y="688063"/>
            <a:ext cx="6292159" cy="830997"/>
          </a:xfrm>
          <a:prstGeom prst="rect">
            <a:avLst/>
          </a:prstGeom>
          <a:noFill/>
        </p:spPr>
        <p:txBody>
          <a:bodyPr wrap="square" rtlCol="0">
            <a:spAutoFit/>
          </a:bodyPr>
          <a:lstStyle/>
          <a:p>
            <a:pPr algn="ctr"/>
            <a:r>
              <a:rPr lang="en-US" sz="4800" dirty="0">
                <a:solidFill>
                  <a:schemeClr val="bg1"/>
                </a:solidFill>
              </a:rPr>
              <a:t>THE LAMP OF THE BODY</a:t>
            </a:r>
            <a:endParaRPr lang="en-US" sz="3200" dirty="0">
              <a:solidFill>
                <a:schemeClr val="bg1"/>
              </a:solidFill>
            </a:endParaRPr>
          </a:p>
        </p:txBody>
      </p:sp>
    </p:spTree>
    <p:extLst>
      <p:ext uri="{BB962C8B-B14F-4D97-AF65-F5344CB8AC3E}">
        <p14:creationId xmlns:p14="http://schemas.microsoft.com/office/powerpoint/2010/main" val="27531523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852064" y="807157"/>
            <a:ext cx="6745111" cy="769441"/>
          </a:xfrm>
          <a:prstGeom prst="rect">
            <a:avLst/>
          </a:prstGeom>
          <a:noFill/>
          <a:effectLst>
            <a:outerShdw blurRad="50800" dist="12700" dir="5400000" algn="ctr" rotWithShape="0">
              <a:schemeClr val="bg1"/>
            </a:outerShdw>
          </a:effectLst>
        </p:spPr>
        <p:txBody>
          <a:bodyPr wrap="square" rtlCol="0">
            <a:spAutoFit/>
          </a:bodyPr>
          <a:lstStyle/>
          <a:p>
            <a:pPr algn="ctr"/>
            <a:r>
              <a:rPr lang="en-US" sz="4400" u="sng" dirty="0">
                <a:latin typeface="Arial Narrow" panose="020B0606020202030204" pitchFamily="34" charset="0"/>
                <a:cs typeface="Aldhabi" panose="020B0604020202020204" pitchFamily="2" charset="-78"/>
              </a:rPr>
              <a:t>Matthew 6:22-23</a:t>
            </a:r>
          </a:p>
        </p:txBody>
      </p:sp>
      <p:sp>
        <p:nvSpPr>
          <p:cNvPr id="4" name="TextBox 3">
            <a:extLst>
              <a:ext uri="{FF2B5EF4-FFF2-40B4-BE49-F238E27FC236}">
                <a16:creationId xmlns:a16="http://schemas.microsoft.com/office/drawing/2014/main" id="{0043D4B6-B7BA-428F-849B-229CC3FC7333}"/>
              </a:ext>
            </a:extLst>
          </p:cNvPr>
          <p:cNvSpPr txBox="1"/>
          <p:nvPr/>
        </p:nvSpPr>
        <p:spPr>
          <a:xfrm>
            <a:off x="1602827" y="1667139"/>
            <a:ext cx="10257577" cy="4610493"/>
          </a:xfrm>
          <a:prstGeom prst="rect">
            <a:avLst/>
          </a:prstGeom>
          <a:noFill/>
        </p:spPr>
        <p:txBody>
          <a:bodyPr wrap="square" rtlCol="0">
            <a:spAutoFit/>
          </a:bodyPr>
          <a:lstStyle/>
          <a:p>
            <a:r>
              <a:rPr lang="en-US" sz="3670" b="1" u="sng" dirty="0"/>
              <a:t>THE ‘SINGLE EYE’ OF FAITH</a:t>
            </a:r>
          </a:p>
          <a:p>
            <a:r>
              <a:rPr lang="en-US" sz="3670" b="1" dirty="0"/>
              <a:t>	</a:t>
            </a:r>
            <a:r>
              <a:rPr lang="en-US" sz="3670" dirty="0"/>
              <a:t>“not complex,…healthy, perfect”</a:t>
            </a:r>
          </a:p>
          <a:p>
            <a:r>
              <a:rPr lang="en-US" sz="3670" dirty="0"/>
              <a:t>	Simplicity is the idea – Not stupidity</a:t>
            </a:r>
          </a:p>
          <a:p>
            <a:r>
              <a:rPr lang="en-US" sz="3670" dirty="0"/>
              <a:t>	Prudence - Knowing how to deal with others in 	circumstances of life</a:t>
            </a:r>
          </a:p>
          <a:p>
            <a:r>
              <a:rPr lang="en-US" sz="3670" dirty="0"/>
              <a:t>	Views world in right perspective and if focused on 	right things</a:t>
            </a:r>
          </a:p>
          <a:p>
            <a:r>
              <a:rPr lang="en-US" sz="3670" dirty="0"/>
              <a:t>	Life with one, single, uncomplicated purpose</a:t>
            </a:r>
          </a:p>
        </p:txBody>
      </p:sp>
    </p:spTree>
    <p:extLst>
      <p:ext uri="{BB962C8B-B14F-4D97-AF65-F5344CB8AC3E}">
        <p14:creationId xmlns:p14="http://schemas.microsoft.com/office/powerpoint/2010/main" val="362943709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852064" y="807157"/>
            <a:ext cx="6745111" cy="769441"/>
          </a:xfrm>
          <a:prstGeom prst="rect">
            <a:avLst/>
          </a:prstGeom>
          <a:noFill/>
          <a:effectLst>
            <a:outerShdw blurRad="50800" dist="12700" dir="5400000" algn="ctr" rotWithShape="0">
              <a:schemeClr val="bg1"/>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Matthew 6:22-23</a:t>
            </a:r>
          </a:p>
        </p:txBody>
      </p:sp>
      <p:sp>
        <p:nvSpPr>
          <p:cNvPr id="4" name="TextBox 3">
            <a:extLst>
              <a:ext uri="{FF2B5EF4-FFF2-40B4-BE49-F238E27FC236}">
                <a16:creationId xmlns:a16="http://schemas.microsoft.com/office/drawing/2014/main" id="{0043D4B6-B7BA-428F-849B-229CC3FC7333}"/>
              </a:ext>
            </a:extLst>
          </p:cNvPr>
          <p:cNvSpPr txBox="1"/>
          <p:nvPr/>
        </p:nvSpPr>
        <p:spPr>
          <a:xfrm>
            <a:off x="1521346" y="1676192"/>
            <a:ext cx="10257577" cy="4524315"/>
          </a:xfrm>
          <a:prstGeom prst="rect">
            <a:avLst/>
          </a:prstGeom>
          <a:noFill/>
        </p:spPr>
        <p:txBody>
          <a:bodyPr wrap="square" rtlCol="0">
            <a:spAutoFit/>
          </a:bodyPr>
          <a:lstStyle/>
          <a:p>
            <a:pPr>
              <a:lnSpc>
                <a:spcPct val="90000"/>
              </a:lnSpc>
            </a:pPr>
            <a:r>
              <a:rPr lang="en-US" sz="3200" b="1" u="sng" dirty="0"/>
              <a:t>THE SINGLE EYE FULL OF LIGHT = WHOLE BODY FULL OF LIGHT</a:t>
            </a:r>
          </a:p>
          <a:p>
            <a:pPr>
              <a:lnSpc>
                <a:spcPct val="90000"/>
              </a:lnSpc>
            </a:pPr>
            <a:endParaRPr lang="en-US" sz="3200" b="1" u="sng" dirty="0"/>
          </a:p>
          <a:p>
            <a:pPr>
              <a:lnSpc>
                <a:spcPct val="90000"/>
              </a:lnSpc>
            </a:pPr>
            <a:endParaRPr lang="en-US" sz="3200" b="1" u="sng" dirty="0"/>
          </a:p>
          <a:p>
            <a:pPr>
              <a:lnSpc>
                <a:spcPct val="90000"/>
              </a:lnSpc>
            </a:pPr>
            <a:endParaRPr lang="en-US" sz="3200" b="1" u="sng" dirty="0"/>
          </a:p>
          <a:p>
            <a:pPr>
              <a:lnSpc>
                <a:spcPct val="90000"/>
              </a:lnSpc>
            </a:pPr>
            <a:endParaRPr lang="en-US" sz="3200" b="1" u="sng" dirty="0"/>
          </a:p>
          <a:p>
            <a:pPr>
              <a:lnSpc>
                <a:spcPct val="90000"/>
              </a:lnSpc>
            </a:pPr>
            <a:endParaRPr lang="en-US" sz="3200" b="1" u="sng" dirty="0"/>
          </a:p>
          <a:p>
            <a:pPr lvl="1">
              <a:lnSpc>
                <a:spcPct val="90000"/>
              </a:lnSpc>
            </a:pPr>
            <a:r>
              <a:rPr lang="en-US" sz="3200" dirty="0"/>
              <a:t>“For me to live is Christ…”  Philippians 1:21</a:t>
            </a:r>
          </a:p>
          <a:p>
            <a:pPr lvl="1">
              <a:lnSpc>
                <a:spcPct val="90000"/>
              </a:lnSpc>
            </a:pPr>
            <a:r>
              <a:rPr lang="en-US" sz="3200" dirty="0"/>
              <a:t>“I have learned…to be content…” Philippians 4:11</a:t>
            </a:r>
          </a:p>
          <a:p>
            <a:pPr lvl="1">
              <a:lnSpc>
                <a:spcPct val="90000"/>
              </a:lnSpc>
            </a:pPr>
            <a:r>
              <a:rPr lang="en-US" sz="3200" dirty="0"/>
              <a:t>“God is light…”  1 John 1:5</a:t>
            </a:r>
          </a:p>
        </p:txBody>
      </p:sp>
      <p:pic>
        <p:nvPicPr>
          <p:cNvPr id="5" name="Picture 4" descr="Diagram&#10;&#10;Description automatically generated">
            <a:extLst>
              <a:ext uri="{FF2B5EF4-FFF2-40B4-BE49-F238E27FC236}">
                <a16:creationId xmlns:a16="http://schemas.microsoft.com/office/drawing/2014/main" id="{DCF4541A-8A6A-B7B9-49CC-6CBE6953D6F3}"/>
              </a:ext>
            </a:extLst>
          </p:cNvPr>
          <p:cNvPicPr>
            <a:picLocks noChangeAspect="1"/>
          </p:cNvPicPr>
          <p:nvPr/>
        </p:nvPicPr>
        <p:blipFill rotWithShape="1">
          <a:blip r:embed="rId2">
            <a:extLst>
              <a:ext uri="{28A0092B-C50C-407E-A947-70E740481C1C}">
                <a14:useLocalDpi xmlns:a14="http://schemas.microsoft.com/office/drawing/2010/main" val="0"/>
              </a:ext>
            </a:extLst>
          </a:blip>
          <a:srcRect l="14590" t="21490" r="14591" b="10601"/>
          <a:stretch/>
        </p:blipFill>
        <p:spPr>
          <a:xfrm>
            <a:off x="2987644" y="2151329"/>
            <a:ext cx="4657836" cy="2555341"/>
          </a:xfrm>
          <a:prstGeom prst="rect">
            <a:avLst/>
          </a:prstGeom>
        </p:spPr>
      </p:pic>
      <p:sp>
        <p:nvSpPr>
          <p:cNvPr id="6" name="TextBox 5">
            <a:extLst>
              <a:ext uri="{FF2B5EF4-FFF2-40B4-BE49-F238E27FC236}">
                <a16:creationId xmlns:a16="http://schemas.microsoft.com/office/drawing/2014/main" id="{FBA5B0EA-9D8B-C718-583A-E7E2370D719D}"/>
              </a:ext>
            </a:extLst>
          </p:cNvPr>
          <p:cNvSpPr txBox="1"/>
          <p:nvPr/>
        </p:nvSpPr>
        <p:spPr>
          <a:xfrm>
            <a:off x="5640309" y="2974063"/>
            <a:ext cx="914400" cy="914400"/>
          </a:xfrm>
          <a:prstGeom prst="rect">
            <a:avLst/>
          </a:prstGeom>
          <a:noFill/>
        </p:spPr>
        <p:txBody>
          <a:bodyPr wrap="square" rtlCol="0">
            <a:spAutoFit/>
          </a:bodyPr>
          <a:lstStyle/>
          <a:p>
            <a:endParaRPr lang="en-US" dirty="0"/>
          </a:p>
        </p:txBody>
      </p:sp>
      <p:sp>
        <p:nvSpPr>
          <p:cNvPr id="7" name="Rectangle 6">
            <a:extLst>
              <a:ext uri="{FF2B5EF4-FFF2-40B4-BE49-F238E27FC236}">
                <a16:creationId xmlns:a16="http://schemas.microsoft.com/office/drawing/2014/main" id="{E6163254-0456-8D48-1F8B-783B41414972}"/>
              </a:ext>
            </a:extLst>
          </p:cNvPr>
          <p:cNvSpPr/>
          <p:nvPr/>
        </p:nvSpPr>
        <p:spPr>
          <a:xfrm>
            <a:off x="8003263" y="2151329"/>
            <a:ext cx="3060072" cy="25553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Ephesians 1:18 “eyes of your understanding be enlightened;”</a:t>
            </a:r>
          </a:p>
        </p:txBody>
      </p:sp>
    </p:spTree>
    <p:extLst>
      <p:ext uri="{BB962C8B-B14F-4D97-AF65-F5344CB8AC3E}">
        <p14:creationId xmlns:p14="http://schemas.microsoft.com/office/powerpoint/2010/main" val="14160759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 calcmode="lin" valueType="num">
                                      <p:cBhvr>
                                        <p:cTn id="19"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20"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21" dur="1000"/>
                                        <p:tgtEl>
                                          <p:spTgt spid="4">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4">
                                            <p:txEl>
                                              <p:pRg st="7" end="7"/>
                                            </p:txEl>
                                          </p:spTgt>
                                        </p:tgtEl>
                                        <p:attrNameLst>
                                          <p:attrName>style.visibility</p:attrName>
                                        </p:attrNameLst>
                                      </p:cBhvr>
                                      <p:to>
                                        <p:strVal val="visible"/>
                                      </p:to>
                                    </p:set>
                                    <p:anim calcmode="lin" valueType="num">
                                      <p:cBhvr>
                                        <p:cTn id="26"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27"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28" dur="1000"/>
                                        <p:tgtEl>
                                          <p:spTgt spid="4">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nodeType="clickEffect">
                                  <p:stCondLst>
                                    <p:cond delay="0"/>
                                  </p:stCondLst>
                                  <p:childTnLst>
                                    <p:set>
                                      <p:cBhvr>
                                        <p:cTn id="32" dur="1" fill="hold">
                                          <p:stCondLst>
                                            <p:cond delay="0"/>
                                          </p:stCondLst>
                                        </p:cTn>
                                        <p:tgtEl>
                                          <p:spTgt spid="4">
                                            <p:txEl>
                                              <p:pRg st="8" end="8"/>
                                            </p:txEl>
                                          </p:spTgt>
                                        </p:tgtEl>
                                        <p:attrNameLst>
                                          <p:attrName>style.visibility</p:attrName>
                                        </p:attrNameLst>
                                      </p:cBhvr>
                                      <p:to>
                                        <p:strVal val="visible"/>
                                      </p:to>
                                    </p:set>
                                    <p:anim calcmode="lin" valueType="num">
                                      <p:cBhvr>
                                        <p:cTn id="33" dur="10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34" dur="10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35" dur="1000"/>
                                        <p:tgtEl>
                                          <p:spTgt spid="4">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ppt_w</p:attrName>
                                        </p:attrNameLst>
                                      </p:cBhvr>
                                      <p:tavLst>
                                        <p:tav tm="0">
                                          <p:val>
                                            <p:fltVal val="0"/>
                                          </p:val>
                                        </p:tav>
                                        <p:tav tm="100000">
                                          <p:val>
                                            <p:strVal val="#ppt_w"/>
                                          </p:val>
                                        </p:tav>
                                      </p:tavLst>
                                    </p:anim>
                                    <p:anim calcmode="lin" valueType="num">
                                      <p:cBhvr>
                                        <p:cTn id="41" dur="500" fill="hold"/>
                                        <p:tgtEl>
                                          <p:spTgt spid="7"/>
                                        </p:tgtEl>
                                        <p:attrNameLst>
                                          <p:attrName>ppt_h</p:attrName>
                                        </p:attrNameLst>
                                      </p:cBhvr>
                                      <p:tavLst>
                                        <p:tav tm="0">
                                          <p:val>
                                            <p:fltVal val="0"/>
                                          </p:val>
                                        </p:tav>
                                        <p:tav tm="100000">
                                          <p:val>
                                            <p:strVal val="#ppt_h"/>
                                          </p:val>
                                        </p:tav>
                                      </p:tavLst>
                                    </p:anim>
                                    <p:animEffect transition="in" filter="fade">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852064" y="807157"/>
            <a:ext cx="6745111" cy="769441"/>
          </a:xfrm>
          <a:prstGeom prst="rect">
            <a:avLst/>
          </a:prstGeom>
          <a:noFill/>
          <a:effectLst>
            <a:outerShdw blurRad="50800" dist="12700" dir="5400000" algn="ctr" rotWithShape="0">
              <a:schemeClr val="bg1"/>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Matthew 6:22-23</a:t>
            </a:r>
          </a:p>
        </p:txBody>
      </p:sp>
      <p:sp>
        <p:nvSpPr>
          <p:cNvPr id="4" name="TextBox 3">
            <a:extLst>
              <a:ext uri="{FF2B5EF4-FFF2-40B4-BE49-F238E27FC236}">
                <a16:creationId xmlns:a16="http://schemas.microsoft.com/office/drawing/2014/main" id="{0043D4B6-B7BA-428F-849B-229CC3FC7333}"/>
              </a:ext>
            </a:extLst>
          </p:cNvPr>
          <p:cNvSpPr txBox="1"/>
          <p:nvPr/>
        </p:nvSpPr>
        <p:spPr>
          <a:xfrm>
            <a:off x="1494186" y="1730512"/>
            <a:ext cx="10257577" cy="4339650"/>
          </a:xfrm>
          <a:prstGeom prst="rect">
            <a:avLst/>
          </a:prstGeom>
          <a:noFill/>
        </p:spPr>
        <p:txBody>
          <a:bodyPr wrap="square" rtlCol="0">
            <a:spAutoFit/>
          </a:bodyPr>
          <a:lstStyle/>
          <a:p>
            <a:pPr lvl="0"/>
            <a:r>
              <a:rPr lang="en-US" sz="3600" b="1" u="sng" dirty="0">
                <a:solidFill>
                  <a:prstClr val="black"/>
                </a:solidFill>
              </a:rPr>
              <a:t>THE DARKNESS OF THE EVIL EYE  V.22</a:t>
            </a:r>
            <a:endParaRPr lang="en-US" sz="3600" b="1" dirty="0">
              <a:solidFill>
                <a:prstClr val="black"/>
              </a:solidFill>
            </a:endParaRPr>
          </a:p>
          <a:p>
            <a:pPr lvl="1"/>
            <a:r>
              <a:rPr lang="en-US" sz="4000" dirty="0"/>
              <a:t>Sight darkened, blinded, distorted, misleading, misguiding</a:t>
            </a:r>
          </a:p>
          <a:p>
            <a:pPr lvl="1"/>
            <a:r>
              <a:rPr lang="en-US" sz="4000" dirty="0"/>
              <a:t>Eye of our minds become centered on evil</a:t>
            </a:r>
          </a:p>
          <a:p>
            <a:pPr lvl="1"/>
            <a:r>
              <a:rPr lang="en-US" sz="4000" dirty="0"/>
              <a:t>Mark 6:22 “an evil eye…”</a:t>
            </a:r>
          </a:p>
          <a:p>
            <a:pPr lvl="1"/>
            <a:r>
              <a:rPr lang="en-US" sz="4000" dirty="0"/>
              <a:t>John 3:19 “love darkness rather than light”</a:t>
            </a:r>
          </a:p>
          <a:p>
            <a:pPr lvl="1"/>
            <a:r>
              <a:rPr lang="en-US" sz="4000" dirty="0"/>
              <a:t>No longer see GOOD – the direction to go!</a:t>
            </a:r>
          </a:p>
        </p:txBody>
      </p:sp>
    </p:spTree>
    <p:extLst>
      <p:ext uri="{BB962C8B-B14F-4D97-AF65-F5344CB8AC3E}">
        <p14:creationId xmlns:p14="http://schemas.microsoft.com/office/powerpoint/2010/main" val="2173589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 calcmode="lin" valueType="num">
                                      <p:cBhvr>
                                        <p:cTn id="42"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852064" y="807157"/>
            <a:ext cx="6745111" cy="769441"/>
          </a:xfrm>
          <a:prstGeom prst="rect">
            <a:avLst/>
          </a:prstGeom>
          <a:noFill/>
          <a:effectLst>
            <a:outerShdw blurRad="50800" dist="12700" dir="5400000" algn="ctr" rotWithShape="0">
              <a:schemeClr val="bg1"/>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Matthew 6:22-23</a:t>
            </a:r>
          </a:p>
        </p:txBody>
      </p:sp>
      <p:sp>
        <p:nvSpPr>
          <p:cNvPr id="4" name="TextBox 3">
            <a:extLst>
              <a:ext uri="{FF2B5EF4-FFF2-40B4-BE49-F238E27FC236}">
                <a16:creationId xmlns:a16="http://schemas.microsoft.com/office/drawing/2014/main" id="{0043D4B6-B7BA-428F-849B-229CC3FC7333}"/>
              </a:ext>
            </a:extLst>
          </p:cNvPr>
          <p:cNvSpPr txBox="1"/>
          <p:nvPr/>
        </p:nvSpPr>
        <p:spPr>
          <a:xfrm>
            <a:off x="1267484" y="1830101"/>
            <a:ext cx="10257577" cy="3582519"/>
          </a:xfrm>
          <a:prstGeom prst="rect">
            <a:avLst/>
          </a:prstGeom>
          <a:noFill/>
        </p:spPr>
        <p:txBody>
          <a:bodyPr wrap="square" rtlCol="0">
            <a:spAutoFit/>
          </a:bodyPr>
          <a:lstStyle/>
          <a:p>
            <a:pPr lvl="0">
              <a:lnSpc>
                <a:spcPct val="90000"/>
              </a:lnSpc>
            </a:pPr>
            <a:r>
              <a:rPr lang="en-US" sz="3600" b="1" u="sng" dirty="0">
                <a:solidFill>
                  <a:prstClr val="black"/>
                </a:solidFill>
              </a:rPr>
              <a:t>HOW GREAT IS THAT DARKNESS</a:t>
            </a:r>
            <a:endParaRPr lang="en-US" sz="3600" b="1" dirty="0">
              <a:solidFill>
                <a:prstClr val="black"/>
              </a:solidFill>
            </a:endParaRPr>
          </a:p>
          <a:p>
            <a:pPr lvl="1">
              <a:lnSpc>
                <a:spcPct val="90000"/>
              </a:lnSpc>
            </a:pPr>
            <a:endParaRPr lang="en-US" sz="3600" dirty="0"/>
          </a:p>
          <a:p>
            <a:pPr lvl="1">
              <a:lnSpc>
                <a:spcPct val="90000"/>
              </a:lnSpc>
            </a:pPr>
            <a:endParaRPr lang="en-US" sz="3600" dirty="0"/>
          </a:p>
          <a:p>
            <a:pPr lvl="1">
              <a:lnSpc>
                <a:spcPct val="90000"/>
              </a:lnSpc>
            </a:pPr>
            <a:endParaRPr lang="en-US" sz="3600" dirty="0"/>
          </a:p>
          <a:p>
            <a:pPr lvl="1">
              <a:lnSpc>
                <a:spcPct val="90000"/>
              </a:lnSpc>
            </a:pPr>
            <a:endParaRPr lang="en-US" sz="3600" dirty="0"/>
          </a:p>
          <a:p>
            <a:pPr lvl="1">
              <a:lnSpc>
                <a:spcPct val="90000"/>
              </a:lnSpc>
            </a:pPr>
            <a:endParaRPr lang="en-US" sz="3600" dirty="0"/>
          </a:p>
          <a:p>
            <a:pPr lvl="1">
              <a:lnSpc>
                <a:spcPct val="90000"/>
              </a:lnSpc>
            </a:pPr>
            <a:endParaRPr lang="en-US" sz="3600" dirty="0"/>
          </a:p>
        </p:txBody>
      </p:sp>
      <p:pic>
        <p:nvPicPr>
          <p:cNvPr id="6" name="Picture 5">
            <a:extLst>
              <a:ext uri="{FF2B5EF4-FFF2-40B4-BE49-F238E27FC236}">
                <a16:creationId xmlns:a16="http://schemas.microsoft.com/office/drawing/2014/main" id="{36DA1D14-BA8A-039F-EB30-3794E45F21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7484" y="2381061"/>
            <a:ext cx="5151423" cy="2898091"/>
          </a:xfrm>
          <a:prstGeom prst="rect">
            <a:avLst/>
          </a:prstGeom>
        </p:spPr>
      </p:pic>
      <p:pic>
        <p:nvPicPr>
          <p:cNvPr id="8" name="Picture 7">
            <a:extLst>
              <a:ext uri="{FF2B5EF4-FFF2-40B4-BE49-F238E27FC236}">
                <a16:creationId xmlns:a16="http://schemas.microsoft.com/office/drawing/2014/main" id="{E6D4FB28-6AB2-2A7F-43CE-F3585EB64D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5319" y="3521798"/>
            <a:ext cx="3459084" cy="2882570"/>
          </a:xfrm>
          <a:prstGeom prst="rect">
            <a:avLst/>
          </a:prstGeom>
        </p:spPr>
      </p:pic>
    </p:spTree>
    <p:extLst>
      <p:ext uri="{BB962C8B-B14F-4D97-AF65-F5344CB8AC3E}">
        <p14:creationId xmlns:p14="http://schemas.microsoft.com/office/powerpoint/2010/main" val="16444742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852064" y="807157"/>
            <a:ext cx="6745111" cy="769441"/>
          </a:xfrm>
          <a:prstGeom prst="rect">
            <a:avLst/>
          </a:prstGeom>
          <a:noFill/>
          <a:effectLst>
            <a:outerShdw blurRad="50800" dist="12700" dir="5400000" algn="ctr" rotWithShape="0">
              <a:schemeClr val="bg1"/>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Matthew 6:22-23</a:t>
            </a:r>
          </a:p>
        </p:txBody>
      </p:sp>
      <p:sp>
        <p:nvSpPr>
          <p:cNvPr id="4" name="TextBox 3">
            <a:extLst>
              <a:ext uri="{FF2B5EF4-FFF2-40B4-BE49-F238E27FC236}">
                <a16:creationId xmlns:a16="http://schemas.microsoft.com/office/drawing/2014/main" id="{0043D4B6-B7BA-428F-849B-229CC3FC7333}"/>
              </a:ext>
            </a:extLst>
          </p:cNvPr>
          <p:cNvSpPr txBox="1"/>
          <p:nvPr/>
        </p:nvSpPr>
        <p:spPr>
          <a:xfrm>
            <a:off x="1267484" y="1830101"/>
            <a:ext cx="10257577" cy="3582519"/>
          </a:xfrm>
          <a:prstGeom prst="rect">
            <a:avLst/>
          </a:prstGeom>
          <a:noFill/>
        </p:spPr>
        <p:txBody>
          <a:bodyPr wrap="square" rtlCol="0">
            <a:spAutoFit/>
          </a:bodyPr>
          <a:lstStyle/>
          <a:p>
            <a:pPr lvl="0">
              <a:lnSpc>
                <a:spcPct val="90000"/>
              </a:lnSpc>
            </a:pPr>
            <a:r>
              <a:rPr lang="en-US" sz="3600" b="1" u="sng" dirty="0">
                <a:solidFill>
                  <a:prstClr val="black"/>
                </a:solidFill>
              </a:rPr>
              <a:t>HOW GREAT IS THAT DARKNESS</a:t>
            </a:r>
            <a:endParaRPr lang="en-US" sz="3600" b="1" dirty="0">
              <a:solidFill>
                <a:prstClr val="black"/>
              </a:solidFill>
            </a:endParaRPr>
          </a:p>
          <a:p>
            <a:pPr lvl="1">
              <a:lnSpc>
                <a:spcPct val="90000"/>
              </a:lnSpc>
            </a:pPr>
            <a:endParaRPr lang="en-US" sz="3600" dirty="0"/>
          </a:p>
          <a:p>
            <a:pPr lvl="1">
              <a:lnSpc>
                <a:spcPct val="90000"/>
              </a:lnSpc>
            </a:pPr>
            <a:endParaRPr lang="en-US" sz="3600" dirty="0"/>
          </a:p>
          <a:p>
            <a:pPr lvl="1">
              <a:lnSpc>
                <a:spcPct val="90000"/>
              </a:lnSpc>
            </a:pPr>
            <a:endParaRPr lang="en-US" sz="3600" dirty="0"/>
          </a:p>
          <a:p>
            <a:pPr lvl="1">
              <a:lnSpc>
                <a:spcPct val="90000"/>
              </a:lnSpc>
            </a:pPr>
            <a:endParaRPr lang="en-US" sz="3600" dirty="0"/>
          </a:p>
          <a:p>
            <a:pPr lvl="1">
              <a:lnSpc>
                <a:spcPct val="90000"/>
              </a:lnSpc>
            </a:pPr>
            <a:endParaRPr lang="en-US" sz="3600" dirty="0"/>
          </a:p>
          <a:p>
            <a:pPr lvl="1">
              <a:lnSpc>
                <a:spcPct val="90000"/>
              </a:lnSpc>
            </a:pPr>
            <a:endParaRPr lang="en-US" sz="3600" dirty="0"/>
          </a:p>
        </p:txBody>
      </p:sp>
      <p:pic>
        <p:nvPicPr>
          <p:cNvPr id="7" name="Picture 6" descr="Diagram&#10;&#10;Description automatically generated">
            <a:extLst>
              <a:ext uri="{FF2B5EF4-FFF2-40B4-BE49-F238E27FC236}">
                <a16:creationId xmlns:a16="http://schemas.microsoft.com/office/drawing/2014/main" id="{2B60F704-5193-4ABB-34E6-3DC6AFE7F0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5100" y="2344848"/>
            <a:ext cx="3606200" cy="2185576"/>
          </a:xfrm>
          <a:prstGeom prst="rect">
            <a:avLst/>
          </a:prstGeom>
        </p:spPr>
      </p:pic>
      <p:pic>
        <p:nvPicPr>
          <p:cNvPr id="12" name="Picture 11" descr="A street with cars and buildings&#10;&#10;Description automatically generated with low confidence">
            <a:extLst>
              <a:ext uri="{FF2B5EF4-FFF2-40B4-BE49-F238E27FC236}">
                <a16:creationId xmlns:a16="http://schemas.microsoft.com/office/drawing/2014/main" id="{A71EEE86-C6EA-AAF6-4F9E-4C6EF96F901F}"/>
              </a:ext>
            </a:extLst>
          </p:cNvPr>
          <p:cNvPicPr>
            <a:picLocks noChangeAspect="1"/>
          </p:cNvPicPr>
          <p:nvPr/>
        </p:nvPicPr>
        <p:blipFill rotWithShape="1">
          <a:blip r:embed="rId3">
            <a:extLst>
              <a:ext uri="{28A0092B-C50C-407E-A947-70E740481C1C}">
                <a14:useLocalDpi xmlns:a14="http://schemas.microsoft.com/office/drawing/2010/main" val="0"/>
              </a:ext>
            </a:extLst>
          </a:blip>
          <a:srcRect t="20661"/>
          <a:stretch/>
        </p:blipFill>
        <p:spPr>
          <a:xfrm>
            <a:off x="6093541" y="2344848"/>
            <a:ext cx="4656554" cy="1716749"/>
          </a:xfrm>
          <a:prstGeom prst="rect">
            <a:avLst/>
          </a:prstGeom>
        </p:spPr>
      </p:pic>
      <p:pic>
        <p:nvPicPr>
          <p:cNvPr id="14" name="Picture 13" descr="A road with trees on the side&#10;&#10;Description automatically generated with low confidence">
            <a:extLst>
              <a:ext uri="{FF2B5EF4-FFF2-40B4-BE49-F238E27FC236}">
                <a16:creationId xmlns:a16="http://schemas.microsoft.com/office/drawing/2014/main" id="{D5A7F54D-40C5-2A4B-178D-0BFE5ADF47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5100" y="4530424"/>
            <a:ext cx="3425130" cy="1743075"/>
          </a:xfrm>
          <a:prstGeom prst="rect">
            <a:avLst/>
          </a:prstGeom>
        </p:spPr>
      </p:pic>
      <p:pic>
        <p:nvPicPr>
          <p:cNvPr id="16" name="Picture 15" descr="A tree on a hill&#10;&#10;Description automatically generated with low confidence">
            <a:extLst>
              <a:ext uri="{FF2B5EF4-FFF2-40B4-BE49-F238E27FC236}">
                <a16:creationId xmlns:a16="http://schemas.microsoft.com/office/drawing/2014/main" id="{8BFC1116-E2C6-39C9-309A-55A31BB6AA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44701" y="4061597"/>
            <a:ext cx="4005797" cy="2253261"/>
          </a:xfrm>
          <a:prstGeom prst="rect">
            <a:avLst/>
          </a:prstGeom>
        </p:spPr>
      </p:pic>
    </p:spTree>
    <p:extLst>
      <p:ext uri="{BB962C8B-B14F-4D97-AF65-F5344CB8AC3E}">
        <p14:creationId xmlns:p14="http://schemas.microsoft.com/office/powerpoint/2010/main" val="4829795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852064" y="807157"/>
            <a:ext cx="6745111" cy="769441"/>
          </a:xfrm>
          <a:prstGeom prst="rect">
            <a:avLst/>
          </a:prstGeom>
          <a:noFill/>
          <a:effectLst>
            <a:outerShdw blurRad="50800" dist="12700" dir="5400000" algn="ctr" rotWithShape="0">
              <a:schemeClr val="bg1"/>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Matthew 6:22-23</a:t>
            </a:r>
          </a:p>
        </p:txBody>
      </p:sp>
      <p:sp>
        <p:nvSpPr>
          <p:cNvPr id="4" name="TextBox 3">
            <a:extLst>
              <a:ext uri="{FF2B5EF4-FFF2-40B4-BE49-F238E27FC236}">
                <a16:creationId xmlns:a16="http://schemas.microsoft.com/office/drawing/2014/main" id="{0043D4B6-B7BA-428F-849B-229CC3FC7333}"/>
              </a:ext>
            </a:extLst>
          </p:cNvPr>
          <p:cNvSpPr txBox="1"/>
          <p:nvPr/>
        </p:nvSpPr>
        <p:spPr>
          <a:xfrm>
            <a:off x="1267484" y="1667138"/>
            <a:ext cx="10257577" cy="4538165"/>
          </a:xfrm>
          <a:prstGeom prst="rect">
            <a:avLst/>
          </a:prstGeom>
          <a:noFill/>
        </p:spPr>
        <p:txBody>
          <a:bodyPr wrap="square" rtlCol="0">
            <a:spAutoFit/>
          </a:bodyPr>
          <a:lstStyle/>
          <a:p>
            <a:pPr lvl="0">
              <a:lnSpc>
                <a:spcPct val="90000"/>
              </a:lnSpc>
            </a:pPr>
            <a:r>
              <a:rPr lang="en-US" sz="3600" b="1" u="sng" dirty="0">
                <a:solidFill>
                  <a:prstClr val="black"/>
                </a:solidFill>
              </a:rPr>
              <a:t>HOW GREAT IS THAT DARKNESS</a:t>
            </a:r>
            <a:endParaRPr lang="en-US" sz="3600" b="1" dirty="0">
              <a:solidFill>
                <a:prstClr val="black"/>
              </a:solidFill>
            </a:endParaRPr>
          </a:p>
          <a:p>
            <a:pPr lvl="1">
              <a:lnSpc>
                <a:spcPct val="90000"/>
              </a:lnSpc>
            </a:pPr>
            <a:endParaRPr lang="en-US" sz="3600" dirty="0"/>
          </a:p>
          <a:p>
            <a:pPr lvl="1">
              <a:lnSpc>
                <a:spcPct val="90000"/>
              </a:lnSpc>
            </a:pPr>
            <a:endParaRPr lang="en-US" sz="3600" dirty="0"/>
          </a:p>
          <a:p>
            <a:pPr lvl="1">
              <a:lnSpc>
                <a:spcPct val="90000"/>
              </a:lnSpc>
            </a:pPr>
            <a:endParaRPr lang="en-US" sz="3600" dirty="0"/>
          </a:p>
          <a:p>
            <a:pPr lvl="1">
              <a:lnSpc>
                <a:spcPct val="90000"/>
              </a:lnSpc>
            </a:pPr>
            <a:endParaRPr lang="en-US" sz="3600" dirty="0"/>
          </a:p>
          <a:p>
            <a:pPr lvl="1">
              <a:lnSpc>
                <a:spcPct val="90000"/>
              </a:lnSpc>
            </a:pPr>
            <a:endParaRPr lang="en-US" sz="3600" dirty="0"/>
          </a:p>
          <a:p>
            <a:pPr lvl="1">
              <a:lnSpc>
                <a:spcPct val="90000"/>
              </a:lnSpc>
            </a:pPr>
            <a:r>
              <a:rPr lang="en-US" sz="3500" dirty="0"/>
              <a:t>Evil is perceived to be good!</a:t>
            </a:r>
          </a:p>
          <a:p>
            <a:pPr lvl="1">
              <a:lnSpc>
                <a:spcPct val="90000"/>
              </a:lnSpc>
            </a:pPr>
            <a:r>
              <a:rPr lang="en-US" sz="3500" dirty="0"/>
              <a:t>How much darkness are we in when we can no longer tell the difference between RIGHT &amp; WRONG?</a:t>
            </a:r>
          </a:p>
        </p:txBody>
      </p:sp>
      <p:pic>
        <p:nvPicPr>
          <p:cNvPr id="6" name="Picture 5">
            <a:extLst>
              <a:ext uri="{FF2B5EF4-FFF2-40B4-BE49-F238E27FC236}">
                <a16:creationId xmlns:a16="http://schemas.microsoft.com/office/drawing/2014/main" id="{1E70CA21-6F0F-8B15-A820-F2ABEDAA6C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3392" y="2153074"/>
            <a:ext cx="3524250" cy="2352675"/>
          </a:xfrm>
          <a:prstGeom prst="rect">
            <a:avLst/>
          </a:prstGeom>
        </p:spPr>
      </p:pic>
      <p:pic>
        <p:nvPicPr>
          <p:cNvPr id="9" name="Picture 8" descr="A picture containing schematic&#10;&#10;Description automatically generated">
            <a:extLst>
              <a:ext uri="{FF2B5EF4-FFF2-40B4-BE49-F238E27FC236}">
                <a16:creationId xmlns:a16="http://schemas.microsoft.com/office/drawing/2014/main" id="{9E166CE4-E47C-D8C3-9337-F98573FF528B}"/>
              </a:ext>
            </a:extLst>
          </p:cNvPr>
          <p:cNvPicPr>
            <a:picLocks noChangeAspect="1"/>
          </p:cNvPicPr>
          <p:nvPr/>
        </p:nvPicPr>
        <p:blipFill rotWithShape="1">
          <a:blip r:embed="rId3">
            <a:extLst>
              <a:ext uri="{28A0092B-C50C-407E-A947-70E740481C1C}">
                <a14:useLocalDpi xmlns:a14="http://schemas.microsoft.com/office/drawing/2010/main" val="0"/>
              </a:ext>
            </a:extLst>
          </a:blip>
          <a:srcRect t="34431" r="26589" b="14721"/>
          <a:stretch/>
        </p:blipFill>
        <p:spPr>
          <a:xfrm>
            <a:off x="5377757" y="2153074"/>
            <a:ext cx="4345665" cy="2427980"/>
          </a:xfrm>
          <a:prstGeom prst="rect">
            <a:avLst/>
          </a:prstGeom>
        </p:spPr>
      </p:pic>
      <p:sp>
        <p:nvSpPr>
          <p:cNvPr id="10" name="Rectangle 9">
            <a:extLst>
              <a:ext uri="{FF2B5EF4-FFF2-40B4-BE49-F238E27FC236}">
                <a16:creationId xmlns:a16="http://schemas.microsoft.com/office/drawing/2014/main" id="{2F565F42-2409-5198-AE76-B315AA923FD1}"/>
              </a:ext>
            </a:extLst>
          </p:cNvPr>
          <p:cNvSpPr/>
          <p:nvPr/>
        </p:nvSpPr>
        <p:spPr>
          <a:xfrm>
            <a:off x="9723422" y="2153074"/>
            <a:ext cx="1729212" cy="242798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99008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par>
                                <p:cTn id="17" presetID="53" presetClass="entr" presetSubtype="16"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 calcmode="lin" valueType="num">
                                      <p:cBhvr>
                                        <p:cTn id="31"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32"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33" dur="1000"/>
                                        <p:tgtEl>
                                          <p:spTgt spid="4">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nodeType="clickEffect">
                                  <p:stCondLst>
                                    <p:cond delay="0"/>
                                  </p:stCondLst>
                                  <p:childTnLst>
                                    <p:set>
                                      <p:cBhvr>
                                        <p:cTn id="37" dur="1" fill="hold">
                                          <p:stCondLst>
                                            <p:cond delay="0"/>
                                          </p:stCondLst>
                                        </p:cTn>
                                        <p:tgtEl>
                                          <p:spTgt spid="4">
                                            <p:txEl>
                                              <p:pRg st="7" end="7"/>
                                            </p:txEl>
                                          </p:spTgt>
                                        </p:tgtEl>
                                        <p:attrNameLst>
                                          <p:attrName>style.visibility</p:attrName>
                                        </p:attrNameLst>
                                      </p:cBhvr>
                                      <p:to>
                                        <p:strVal val="visible"/>
                                      </p:to>
                                    </p:set>
                                    <p:anim calcmode="lin" valueType="num">
                                      <p:cBhvr>
                                        <p:cTn id="38"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39"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40"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69E6-725A-4485-A6DE-EDD83833F6AC}"/>
              </a:ext>
            </a:extLst>
          </p:cNvPr>
          <p:cNvSpPr/>
          <p:nvPr/>
        </p:nvSpPr>
        <p:spPr>
          <a:xfrm>
            <a:off x="1267484" y="389093"/>
            <a:ext cx="1608133" cy="1187505"/>
          </a:xfrm>
          <a:prstGeom prst="rect">
            <a:avLst/>
          </a:prstGeom>
          <a:noFill/>
        </p:spPr>
        <p:txBody>
          <a:bodyPr wrap="none" lIns="91440" tIns="45720" rIns="91440" bIns="45720">
            <a:spAutoFit/>
          </a:bodyPr>
          <a:lstStyle/>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Sermon </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on</a:t>
            </a:r>
          </a:p>
          <a:p>
            <a:pPr algn="ctr">
              <a:lnSpc>
                <a:spcPts val="2800"/>
              </a:lnSpc>
            </a:pPr>
            <a:r>
              <a:rPr lang="en-US" sz="2800" dirty="0">
                <a:ln w="0"/>
                <a:solidFill>
                  <a:schemeClr val="bg1"/>
                </a:solidFill>
                <a:effectLst>
                  <a:outerShdw blurRad="38100" dist="38100" dir="2700000" algn="tl">
                    <a:srgbClr val="000000">
                      <a:alpha val="43137"/>
                    </a:srgbClr>
                  </a:outerShdw>
                  <a:reflection blurRad="6350" stA="53000" endA="300" endPos="35500" dir="5400000" sy="-90000" algn="bl" rotWithShape="0"/>
                </a:effectLst>
                <a:latin typeface="AR BERKLEY" panose="02000000000000000000" pitchFamily="2" charset="0"/>
              </a:rPr>
              <a:t>the Mount</a:t>
            </a:r>
          </a:p>
        </p:txBody>
      </p:sp>
      <p:sp>
        <p:nvSpPr>
          <p:cNvPr id="3" name="TextBox 2">
            <a:extLst>
              <a:ext uri="{FF2B5EF4-FFF2-40B4-BE49-F238E27FC236}">
                <a16:creationId xmlns:a16="http://schemas.microsoft.com/office/drawing/2014/main" id="{19F6173B-D23B-4184-A9CC-114C31693D92}"/>
              </a:ext>
            </a:extLst>
          </p:cNvPr>
          <p:cNvSpPr txBox="1"/>
          <p:nvPr/>
        </p:nvSpPr>
        <p:spPr>
          <a:xfrm>
            <a:off x="3879225" y="807157"/>
            <a:ext cx="6745111" cy="769441"/>
          </a:xfrm>
          <a:prstGeom prst="rect">
            <a:avLst/>
          </a:prstGeom>
          <a:noFill/>
          <a:effectLst>
            <a:outerShdw blurRad="50800" dist="12700" dir="5400000" algn="ctr" rotWithShape="0">
              <a:schemeClr val="bg1"/>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sng" strike="noStrike" kern="1200" cap="none" spc="0" normalizeH="0" baseline="0" noProof="0" dirty="0">
                <a:ln>
                  <a:noFill/>
                </a:ln>
                <a:solidFill>
                  <a:prstClr val="black"/>
                </a:solidFill>
                <a:effectLst/>
                <a:uLnTx/>
                <a:uFillTx/>
                <a:latin typeface="Arial Narrow" panose="020B0606020202030204" pitchFamily="34" charset="0"/>
                <a:ea typeface="+mn-ea"/>
                <a:cs typeface="Aldhabi" panose="020B0604020202020204" pitchFamily="2" charset="-78"/>
              </a:rPr>
              <a:t>Matthew 6:22-23</a:t>
            </a:r>
          </a:p>
        </p:txBody>
      </p:sp>
      <p:sp>
        <p:nvSpPr>
          <p:cNvPr id="4" name="TextBox 3">
            <a:extLst>
              <a:ext uri="{FF2B5EF4-FFF2-40B4-BE49-F238E27FC236}">
                <a16:creationId xmlns:a16="http://schemas.microsoft.com/office/drawing/2014/main" id="{0043D4B6-B7BA-428F-849B-229CC3FC7333}"/>
              </a:ext>
            </a:extLst>
          </p:cNvPr>
          <p:cNvSpPr txBox="1"/>
          <p:nvPr/>
        </p:nvSpPr>
        <p:spPr>
          <a:xfrm>
            <a:off x="1403651" y="1703352"/>
            <a:ext cx="10257577" cy="4477444"/>
          </a:xfrm>
          <a:prstGeom prst="rect">
            <a:avLst/>
          </a:prstGeom>
          <a:noFill/>
        </p:spPr>
        <p:txBody>
          <a:bodyPr wrap="square" rtlCol="0">
            <a:spAutoFit/>
          </a:bodyPr>
          <a:lstStyle/>
          <a:p>
            <a:pPr lvl="0">
              <a:lnSpc>
                <a:spcPct val="114000"/>
              </a:lnSpc>
            </a:pPr>
            <a:r>
              <a:rPr lang="en-US" sz="3600" dirty="0">
                <a:solidFill>
                  <a:prstClr val="black"/>
                </a:solidFill>
              </a:rPr>
              <a:t>1 Thessalonians 5:5,6</a:t>
            </a:r>
          </a:p>
          <a:p>
            <a:pPr lvl="0">
              <a:lnSpc>
                <a:spcPct val="114000"/>
              </a:lnSpc>
            </a:pPr>
            <a:r>
              <a:rPr lang="en-US" sz="3600" dirty="0">
                <a:solidFill>
                  <a:prstClr val="black"/>
                </a:solidFill>
              </a:rPr>
              <a:t>	</a:t>
            </a:r>
            <a:r>
              <a:rPr lang="en-US" sz="3600" dirty="0"/>
              <a:t>"You are all sons of light and sons of the day. We are not of the night 	nor of darkness. "Therefore let us not sleep, as others do, but let us watch and be sober.”</a:t>
            </a:r>
          </a:p>
          <a:p>
            <a:pPr lvl="0">
              <a:lnSpc>
                <a:spcPct val="114000"/>
              </a:lnSpc>
            </a:pPr>
            <a:r>
              <a:rPr lang="en-US" sz="3600" dirty="0">
                <a:solidFill>
                  <a:prstClr val="black"/>
                </a:solidFill>
              </a:rPr>
              <a:t>Hebrews 5:14 “by reason of use have their senses exercised to discern both good and evil”</a:t>
            </a:r>
          </a:p>
        </p:txBody>
      </p:sp>
    </p:spTree>
    <p:extLst>
      <p:ext uri="{BB962C8B-B14F-4D97-AF65-F5344CB8AC3E}">
        <p14:creationId xmlns:p14="http://schemas.microsoft.com/office/powerpoint/2010/main" val="14691808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p:cTn id="12"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p:cTn id="19"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4402</TotalTime>
  <Words>417</Words>
  <Application>Microsoft Office PowerPoint</Application>
  <PresentationFormat>Widescreen</PresentationFormat>
  <Paragraphs>85</Paragraphs>
  <Slides>11</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11</vt:i4>
      </vt:variant>
    </vt:vector>
  </HeadingPairs>
  <TitlesOfParts>
    <vt:vector size="19" baseType="lpstr">
      <vt:lpstr>Arial</vt:lpstr>
      <vt:lpstr>AR BERKLEY</vt:lpstr>
      <vt:lpstr>Calibri Light</vt:lpstr>
      <vt:lpstr>Arial Narrow</vt:lpstr>
      <vt:lpstr>Calibri</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Gailen Evans</cp:lastModifiedBy>
  <cp:revision>175</cp:revision>
  <dcterms:created xsi:type="dcterms:W3CDTF">2017-09-29T03:02:24Z</dcterms:created>
  <dcterms:modified xsi:type="dcterms:W3CDTF">2022-12-03T01:02:27Z</dcterms:modified>
</cp:coreProperties>
</file>